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69" r:id="rId9"/>
    <p:sldId id="271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36" y="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C21CB5-D113-48E4-A864-3E2E4A101067}" type="datetimeFigureOut">
              <a:rPr lang="en-US" smtClean="0"/>
              <a:t>3/26/2016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58692-E6D0-4B52-9A7F-A9414D83343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EBC8BD-1817-434F-A5E5-5799B1E6D8D9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2F2903-F156-4710-AEBC-3D6EFBF73E67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0639CB-DB7F-4693-8767-6756B2A5C0FD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2CF271-7355-4AC0-97A5-283EF92DC2A0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B304E2-7E61-4CBF-AB95-63FBD690A442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63D913-F8F4-4D92-B92C-B3BE88816D6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8BC5CD-53CA-4393-ABCA-05EF57713BFE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C5A357-93E2-4010-ABB5-83477B82405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A121A2-EBC7-40DC-BBF6-B533FD5F5A3B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2CE0D3-9452-49DB-B582-C465381A1E9C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CF180-BE9F-47A1-B631-E265DBFF620E}" type="datetime1">
              <a:rPr lang="en-US" smtClean="0"/>
              <a:t>3/26/2016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B1E48-0E8E-4088-8C69-1951B1B222CB}" type="datetime1">
              <a:rPr lang="en-US" smtClean="0"/>
              <a:t>3/26/2016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D2A8B-B590-4DD5-8083-97B29DE87581}" type="datetime1">
              <a:rPr lang="en-US" smtClean="0"/>
              <a:t>3/26/2016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8540750" cy="21351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1625" y="3963988"/>
            <a:ext cx="8540750" cy="2135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1CD3A-C212-43A8-B6A7-EE66672E60EA}" type="datetime1">
              <a:rPr lang="en-US" smtClean="0"/>
              <a:t>3/26/2016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39D46-9E21-456D-89DC-71268DCA91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B6805-4B67-491D-B885-C62481C19AAD}" type="datetime1">
              <a:rPr lang="en-US" smtClean="0"/>
              <a:t>3/26/2016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99D2B-F3C0-4545-A2E4-DCBDE5AF7D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01D6-8160-457E-9340-412E02973872}" type="datetime1">
              <a:rPr lang="en-US" smtClean="0"/>
              <a:t>3/26/2016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0CC58-14B4-4F95-9E8A-31852D4AE1BC}" type="datetime1">
              <a:rPr lang="en-US" smtClean="0"/>
              <a:t>3/26/2016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19ED-0A01-424D-8AF4-0B53CA1CB665}" type="datetime1">
              <a:rPr lang="en-US" smtClean="0"/>
              <a:t>3/26/2016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C7F8B-C4F5-4137-96FA-B2F45B6B8259}" type="datetime1">
              <a:rPr lang="en-US" smtClean="0"/>
              <a:t>3/26/2016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41A6-1DDF-4A91-B89A-52CB63478B6A}" type="datetime1">
              <a:rPr lang="en-US" smtClean="0"/>
              <a:t>3/26/2016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1C22B-5912-4B78-8FE5-9364E477816C}" type="datetime1">
              <a:rPr lang="en-US" smtClean="0"/>
              <a:t>3/26/2016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58D0D-5AFC-4D31-AEA3-01311A48CD16}" type="datetime1">
              <a:rPr lang="en-US" smtClean="0"/>
              <a:t>3/26/2016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B74CE-B489-4B6E-8F0D-657EE637E0F7}" type="datetime1">
              <a:rPr lang="en-US" smtClean="0"/>
              <a:t>3/26/2016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081EF-69BB-42FF-B71D-54CDD4F28631}" type="datetime1">
              <a:rPr lang="en-US" smtClean="0"/>
              <a:t>3/26/2016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DBDD4-E699-40D5-9AB7-08CB05C7F03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r>
              <a:rPr lang="sr-Cyrl-RS" b="1" dirty="0" smtClean="0">
                <a:solidFill>
                  <a:schemeClr val="accent1">
                    <a:lumMod val="75000"/>
                  </a:schemeClr>
                </a:solidFill>
              </a:rPr>
              <a:t>Инклузивно васпитање и образовање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http://cdn.xl.thumbs.canstockphoto.com/canstock3357685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3276600"/>
            <a:ext cx="425767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sr-Cyrl-RS" dirty="0" smtClean="0"/>
              <a:t>Услови у радној соби</a:t>
            </a:r>
            <a:endParaRPr lang="en-US" dirty="0"/>
          </a:p>
        </p:txBody>
      </p:sp>
      <p:sp>
        <p:nvSpPr>
          <p:cNvPr id="665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76400"/>
            <a:ext cx="8540750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sr-Cyrl-RS" sz="24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RS" sz="2400" dirty="0" smtClean="0"/>
              <a:t>Специјалне столице или јастуци</a:t>
            </a:r>
            <a:r>
              <a:rPr lang="en-US" sz="2400" dirty="0" smtClean="0"/>
              <a:t>, </a:t>
            </a:r>
            <a:r>
              <a:rPr lang="sr-Cyrl-RS" sz="2400" dirty="0" smtClean="0"/>
              <a:t>нижи</a:t>
            </a:r>
            <a:r>
              <a:rPr lang="en-US" sz="2400" dirty="0" smtClean="0"/>
              <a:t> </a:t>
            </a:r>
            <a:r>
              <a:rPr lang="sr-Cyrl-RS" sz="2400" dirty="0" smtClean="0"/>
              <a:t>или виши сто или столица</a:t>
            </a:r>
            <a:endParaRPr lang="en-US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sr-Cyrl-RS" sz="2400" dirty="0" smtClean="0"/>
              <a:t>Другачије или додатно осветљење </a:t>
            </a:r>
            <a:r>
              <a:rPr lang="en-US" sz="2400" dirty="0" smtClean="0"/>
              <a:t>(</a:t>
            </a:r>
            <a:r>
              <a:rPr lang="sr-Cyrl-RS" sz="2400" dirty="0" smtClean="0"/>
              <a:t>не флуоросцентно</a:t>
            </a:r>
            <a:r>
              <a:rPr lang="en-US" sz="2400" dirty="0" smtClean="0"/>
              <a:t>), </a:t>
            </a:r>
            <a:r>
              <a:rPr lang="sr-Cyrl-RS" sz="2400" dirty="0" smtClean="0"/>
              <a:t>могућност да дете седи близу прозора и природног осветљења</a:t>
            </a:r>
            <a:endParaRPr lang="en-US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sr-Cyrl-RS" sz="2400" dirty="0" smtClean="0"/>
              <a:t>Могућност да дете седи близу васпитача или на извесној удаљености од друге деце</a:t>
            </a:r>
            <a:endParaRPr lang="en-US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sr-Cyrl-RS" sz="2400" dirty="0" smtClean="0"/>
              <a:t>Сликовни прикази</a:t>
            </a:r>
            <a:r>
              <a:rPr lang="en-US" sz="2400" dirty="0" smtClean="0"/>
              <a:t>, </a:t>
            </a:r>
            <a:r>
              <a:rPr lang="sr-Cyrl-RS" sz="2400" dirty="0" smtClean="0"/>
              <a:t>визуелне ознаке</a:t>
            </a:r>
            <a:endParaRPr lang="en-US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sr-Cyrl-RS" sz="2400" dirty="0" smtClean="0"/>
              <a:t>Мирна места и време за концентрацију</a:t>
            </a:r>
            <a:endParaRPr lang="en-US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sr-Cyrl-RS" sz="2400" dirty="0" smtClean="0"/>
              <a:t>Обележавање бојама</a:t>
            </a:r>
            <a:endParaRPr lang="en-US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sr-Cyrl-RS" sz="2400" dirty="0" smtClean="0"/>
              <a:t>Визуелнаорганизација собе и материјала за рад</a:t>
            </a:r>
            <a:endParaRPr lang="en-US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sr-Cyrl-RS" sz="2400" dirty="0" smtClean="0"/>
              <a:t>Бар један део собе у коме нема било чега на плафону, зидовимаи поду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10</a:t>
            </a:fld>
            <a:endParaRPr lang="en-US"/>
          </a:p>
        </p:txBody>
      </p:sp>
      <p:pic>
        <p:nvPicPr>
          <p:cNvPr id="5" name="Picture 4" descr="http://st.allgameshome.com/g/1051/kindergarten_640x480_screenshot_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52400"/>
            <a:ext cx="2276475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dirty="0" smtClean="0"/>
              <a:t>Васпитач/ица </a:t>
            </a:r>
            <a:endParaRPr lang="en-US" dirty="0"/>
          </a:p>
        </p:txBody>
      </p:sp>
      <p:sp>
        <p:nvSpPr>
          <p:cNvPr id="68613" name="Rectangle 5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2667000" y="1676400"/>
            <a:ext cx="6172200" cy="5181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sr-Cyrl-RS" sz="2400" dirty="0" smtClean="0"/>
              <a:t>Немојте да користите парфем </a:t>
            </a:r>
            <a:r>
              <a:rPr lang="en-US" sz="2400" dirty="0" smtClean="0"/>
              <a:t>(</a:t>
            </a:r>
            <a:r>
              <a:rPr lang="sr-Cyrl-RS" sz="2400" dirty="0" smtClean="0"/>
              <a:t>може да изазове алергије</a:t>
            </a:r>
            <a:r>
              <a:rPr lang="en-US" sz="2400" dirty="0" smtClean="0"/>
              <a:t>)</a:t>
            </a:r>
            <a:endParaRPr lang="en-US" sz="24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sr-Cyrl-RS" sz="2400" dirty="0" smtClean="0"/>
              <a:t>Немојте да носите пуно накита </a:t>
            </a:r>
            <a:r>
              <a:rPr lang="en-US" sz="2400" dirty="0" smtClean="0"/>
              <a:t>(</a:t>
            </a:r>
            <a:r>
              <a:rPr lang="sr-Cyrl-RS" sz="2400" dirty="0" smtClean="0"/>
              <a:t>узнемирава децу са поремећајима пажње</a:t>
            </a:r>
            <a:r>
              <a:rPr lang="en-US" sz="2400" dirty="0" smtClean="0"/>
              <a:t>)</a:t>
            </a:r>
            <a:endParaRPr lang="en-US" sz="24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sr-Cyrl-RS" sz="2400" dirty="0" smtClean="0"/>
              <a:t>Избројте до 10 пре него што било коме дате могућност да одговори на питање </a:t>
            </a:r>
            <a:r>
              <a:rPr lang="en-US" sz="2400" dirty="0" smtClean="0"/>
              <a:t>(</a:t>
            </a:r>
            <a:r>
              <a:rPr lang="sr-Cyrl-RS" sz="2400" dirty="0" smtClean="0"/>
              <a:t>време за процесирање и размишљање</a:t>
            </a:r>
            <a:r>
              <a:rPr lang="en-US" sz="2400" dirty="0" smtClean="0"/>
              <a:t>)</a:t>
            </a:r>
            <a:endParaRPr lang="en-US" sz="24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sr-Cyrl-RS" sz="2400" dirty="0" smtClean="0"/>
              <a:t>Варирајте методе рада са децом</a:t>
            </a:r>
            <a:endParaRPr lang="en-US" sz="24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sr-Cyrl-RS" sz="2400" dirty="0" smtClean="0"/>
              <a:t>Дајте деци инструкције за активности “корак по корак”, уместо све одједном</a:t>
            </a:r>
            <a:endParaRPr lang="en-US" sz="24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sr-Cyrl-RS" sz="2400" dirty="0" smtClean="0"/>
              <a:t>Мењајте циљеве активности </a:t>
            </a:r>
            <a:r>
              <a:rPr lang="en-US" sz="2400" dirty="0" smtClean="0"/>
              <a:t>(</a:t>
            </a:r>
            <a:r>
              <a:rPr lang="sr-Cyrl-RS" sz="2400" dirty="0" smtClean="0"/>
              <a:t>више времена</a:t>
            </a:r>
            <a:r>
              <a:rPr lang="en-US" sz="2400" dirty="0" smtClean="0"/>
              <a:t>, </a:t>
            </a:r>
            <a:r>
              <a:rPr lang="sr-Cyrl-RS" sz="2400" dirty="0" smtClean="0"/>
              <a:t>сарадња</a:t>
            </a:r>
            <a:r>
              <a:rPr lang="en-US" sz="2400" dirty="0" smtClean="0"/>
              <a:t>, </a:t>
            </a:r>
            <a:r>
              <a:rPr lang="sr-Cyrl-RS" sz="2400" dirty="0" smtClean="0"/>
              <a:t>размена</a:t>
            </a:r>
            <a:r>
              <a:rPr lang="en-US" sz="2400" dirty="0" smtClean="0"/>
              <a:t>)</a:t>
            </a:r>
            <a:endParaRPr lang="en-US" sz="24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sr-Cyrl-RS" sz="2400" dirty="0" smtClean="0"/>
              <a:t>Креирајте алтернативне активности за децу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D99D2B-F3C0-4545-A2E4-DCBDE5AF7D4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6" name="Picture 5" descr="http://worldartsme.com/images/parent-helper-clipart-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2762250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6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0070C0"/>
                </a:solidFill>
              </a:rPr>
              <a:t>Асистивна технологија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D99D2B-F3C0-4545-A2E4-DCBDE5AF7D4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8" name="Content Placeholder 7" descr="http://www.augsburg.edu/class/wp-content/uploads/sites/78/2014/05/AT-Mind-Map-for-Website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1143000"/>
            <a:ext cx="8610600" cy="4872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0070C0"/>
                </a:solidFill>
              </a:rPr>
              <a:t>Шта је асистивна технологија?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0070C0"/>
                </a:solidFill>
              </a:rPr>
              <a:t>Асистивна технологија </a:t>
            </a:r>
            <a:r>
              <a:rPr lang="sr-Cyrl-RS" dirty="0" smtClean="0"/>
              <a:t>је збирни назив који укључује асистивна</a:t>
            </a:r>
            <a:r>
              <a:rPr lang="en-US" dirty="0" smtClean="0"/>
              <a:t>, </a:t>
            </a:r>
            <a:r>
              <a:rPr lang="sr-Cyrl-RS" dirty="0" smtClean="0"/>
              <a:t>адаптивна и рехабилитациона средства</a:t>
            </a:r>
            <a:r>
              <a:rPr lang="en-US" dirty="0" smtClean="0"/>
              <a:t> </a:t>
            </a:r>
            <a:r>
              <a:rPr lang="sr-Cyrl-RS" dirty="0" smtClean="0"/>
              <a:t>за особе са инвалидитетом</a:t>
            </a:r>
            <a:r>
              <a:rPr lang="en-US" dirty="0" smtClean="0"/>
              <a:t>. </a:t>
            </a:r>
            <a:r>
              <a:rPr lang="sr-Cyrl-RS" dirty="0" smtClean="0"/>
              <a:t>Такође укључује процес избора</a:t>
            </a:r>
            <a:r>
              <a:rPr lang="en-US" dirty="0" smtClean="0"/>
              <a:t>, </a:t>
            </a:r>
            <a:r>
              <a:rPr lang="sr-Cyrl-RS" dirty="0" smtClean="0"/>
              <a:t>проналажења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коришћења тих средстава</a:t>
            </a:r>
            <a:r>
              <a:rPr lang="en-US" dirty="0" smtClean="0"/>
              <a:t>. </a:t>
            </a:r>
            <a:r>
              <a:rPr lang="en-US" i="1" dirty="0"/>
              <a:t>(Wikipedia, 2012)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rgbClr val="0070C0"/>
                </a:solidFill>
              </a:rPr>
              <a:t>Шта асистивна технологија обухвата?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Асистивна технологија обухвата</a:t>
            </a:r>
            <a:r>
              <a:rPr lang="en-US" dirty="0" smtClean="0"/>
              <a:t> </a:t>
            </a:r>
            <a:r>
              <a:rPr lang="sr-Cyrl-RS" dirty="0" smtClean="0"/>
              <a:t>инструменте</a:t>
            </a:r>
            <a:r>
              <a:rPr lang="en-US" dirty="0" smtClean="0"/>
              <a:t>, </a:t>
            </a:r>
            <a:r>
              <a:rPr lang="sr-Cyrl-RS" dirty="0" smtClean="0"/>
              <a:t>апарате</a:t>
            </a:r>
            <a:r>
              <a:rPr lang="en-US" dirty="0" smtClean="0"/>
              <a:t>, </a:t>
            </a:r>
            <a:r>
              <a:rPr lang="sr-Cyrl-RS" dirty="0" smtClean="0"/>
              <a:t>средства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уређаје</a:t>
            </a:r>
            <a:r>
              <a:rPr lang="en-US" dirty="0" smtClean="0"/>
              <a:t> </a:t>
            </a:r>
            <a:r>
              <a:rPr lang="sr-Cyrl-RS" dirty="0" smtClean="0"/>
              <a:t>које</a:t>
            </a:r>
            <a:r>
              <a:rPr lang="en-US" dirty="0" smtClean="0"/>
              <a:t> </a:t>
            </a:r>
            <a:r>
              <a:rPr lang="sr-Cyrl-RS" dirty="0" smtClean="0"/>
              <a:t>деца са сметњама и</a:t>
            </a:r>
            <a:r>
              <a:rPr lang="en-US" dirty="0" smtClean="0"/>
              <a:t> </a:t>
            </a:r>
            <a:r>
              <a:rPr lang="sr-Cyrl-RS" dirty="0" smtClean="0"/>
              <a:t>тешкоћама у развоју</a:t>
            </a:r>
            <a:r>
              <a:rPr lang="en-US" dirty="0" smtClean="0"/>
              <a:t> </a:t>
            </a:r>
            <a:r>
              <a:rPr lang="sr-Cyrl-RS" dirty="0" smtClean="0"/>
              <a:t>користе</a:t>
            </a:r>
            <a:r>
              <a:rPr lang="en-US" dirty="0" smtClean="0"/>
              <a:t> </a:t>
            </a:r>
            <a:r>
              <a:rPr lang="sr-Cyrl-RS" dirty="0" smtClean="0"/>
              <a:t>да</a:t>
            </a:r>
            <a:r>
              <a:rPr lang="en-US" dirty="0" smtClean="0"/>
              <a:t> </a:t>
            </a:r>
            <a:r>
              <a:rPr lang="sr-Cyrl-RS" dirty="0" smtClean="0"/>
              <a:t>би</a:t>
            </a:r>
            <a:r>
              <a:rPr lang="en-US" dirty="0" smtClean="0"/>
              <a:t> </a:t>
            </a:r>
            <a:r>
              <a:rPr lang="sr-Cyrl-RS" dirty="0" smtClean="0"/>
              <a:t>обавили задатке које</a:t>
            </a:r>
            <a:r>
              <a:rPr lang="en-US" dirty="0" smtClean="0"/>
              <a:t> </a:t>
            </a:r>
            <a:r>
              <a:rPr lang="sr-Cyrl-RS" dirty="0" smtClean="0"/>
              <a:t>иначе не би могли да обаве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rgbClr val="0070C0"/>
                </a:solidFill>
              </a:rPr>
              <a:t>Користи од асистивне технологије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300" dirty="0" smtClean="0"/>
              <a:t>Адекватно одабрана и коришћена асистивна технологија може снажно д аутиче на децу са сметњама у развоју доприносећи њиховом учењу</a:t>
            </a:r>
            <a:r>
              <a:rPr lang="en-US" sz="3300" dirty="0" smtClean="0"/>
              <a:t>, </a:t>
            </a:r>
            <a:r>
              <a:rPr lang="sr-Cyrl-RS" sz="3300" dirty="0" smtClean="0"/>
              <a:t>самосталности</a:t>
            </a:r>
            <a:r>
              <a:rPr lang="en-US" sz="3300" dirty="0" smtClean="0"/>
              <a:t>, </a:t>
            </a:r>
            <a:r>
              <a:rPr lang="sr-Cyrl-RS" sz="3300" dirty="0" smtClean="0"/>
              <a:t>самопоуздању</a:t>
            </a:r>
            <a:r>
              <a:rPr lang="en-US" sz="3300" dirty="0" smtClean="0"/>
              <a:t> </a:t>
            </a:r>
            <a:r>
              <a:rPr lang="sr-Cyrl-RS" sz="3300" dirty="0" smtClean="0"/>
              <a:t>и квалитету живота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rgbClr val="0070C0"/>
                </a:solidFill>
              </a:rPr>
              <a:t>Користи од асистивне технологије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Користи детету у облачењу и исхрани</a:t>
            </a:r>
            <a:r>
              <a:rPr lang="en-US" dirty="0" smtClean="0"/>
              <a:t>,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омогућавању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/</a:t>
            </a:r>
            <a:r>
              <a:rPr lang="sr-Cyrl-RS" dirty="0" smtClean="0"/>
              <a:t>или</a:t>
            </a:r>
            <a:r>
              <a:rPr lang="en-US" dirty="0" smtClean="0"/>
              <a:t> </a:t>
            </a:r>
            <a:r>
              <a:rPr lang="sr-Cyrl-RS" dirty="0" smtClean="0"/>
              <a:t>побољшању</a:t>
            </a:r>
            <a:r>
              <a:rPr lang="en-US" dirty="0" smtClean="0"/>
              <a:t> </a:t>
            </a:r>
            <a:r>
              <a:rPr lang="sr-Cyrl-RS" dirty="0" smtClean="0"/>
              <a:t>комуникације</a:t>
            </a:r>
            <a:r>
              <a:rPr lang="en-US" dirty="0" smtClean="0"/>
              <a:t>, </a:t>
            </a:r>
            <a:r>
              <a:rPr lang="sr-Cyrl-RS" dirty="0" smtClean="0"/>
              <a:t>у учењу</a:t>
            </a:r>
            <a:r>
              <a:rPr lang="en-US" dirty="0" smtClean="0"/>
              <a:t>, </a:t>
            </a:r>
            <a:r>
              <a:rPr lang="sr-Cyrl-RS" dirty="0" smtClean="0"/>
              <a:t>помаже да боље виде и чују</a:t>
            </a:r>
            <a:r>
              <a:rPr lang="en-US" dirty="0" smtClean="0"/>
              <a:t>, </a:t>
            </a:r>
            <a:r>
              <a:rPr lang="sr-Cyrl-RS" dirty="0" smtClean="0"/>
              <a:t>у чврстом и сигурном држању предмета</a:t>
            </a:r>
            <a:r>
              <a:rPr lang="en-US" dirty="0" smtClean="0"/>
              <a:t>, </a:t>
            </a:r>
            <a:r>
              <a:rPr lang="sr-Cyrl-RS" dirty="0" smtClean="0"/>
              <a:t>у игрању и</a:t>
            </a:r>
            <a:r>
              <a:rPr lang="en-US" dirty="0" smtClean="0"/>
              <a:t> </a:t>
            </a:r>
            <a:r>
              <a:rPr lang="sr-Cyrl-RS" dirty="0" smtClean="0"/>
              <a:t>бављењу</a:t>
            </a:r>
            <a:r>
              <a:rPr lang="en-US" dirty="0" smtClean="0"/>
              <a:t> </a:t>
            </a:r>
            <a:r>
              <a:rPr lang="sr-Cyrl-RS" dirty="0" smtClean="0"/>
              <a:t>рекреативним активностима</a:t>
            </a:r>
            <a:r>
              <a:rPr lang="en-US" dirty="0" smtClean="0"/>
              <a:t>, </a:t>
            </a:r>
            <a:r>
              <a:rPr lang="sr-Cyrl-RS" dirty="0" smtClean="0"/>
              <a:t>у управљању апаратима</a:t>
            </a:r>
            <a:r>
              <a:rPr lang="en-US" dirty="0" smtClean="0"/>
              <a:t>, </a:t>
            </a:r>
            <a:r>
              <a:rPr lang="sr-Cyrl-RS" dirty="0" smtClean="0"/>
              <a:t>као што су телевизор</a:t>
            </a:r>
            <a:r>
              <a:rPr lang="en-US" dirty="0" smtClean="0"/>
              <a:t>, </a:t>
            </a:r>
            <a:r>
              <a:rPr lang="sr-Cyrl-RS" dirty="0" smtClean="0"/>
              <a:t>рачунар</a:t>
            </a:r>
            <a:r>
              <a:rPr lang="en-US" dirty="0" smtClean="0"/>
              <a:t> </a:t>
            </a:r>
            <a:r>
              <a:rPr lang="sr-Cyrl-RS" dirty="0" smtClean="0"/>
              <a:t>или</a:t>
            </a:r>
            <a:r>
              <a:rPr lang="en-US" dirty="0" smtClean="0"/>
              <a:t> </a:t>
            </a:r>
            <a:r>
              <a:rPr lang="sr-Cyrl-RS" dirty="0" smtClean="0"/>
              <a:t>светлосни извори</a:t>
            </a:r>
            <a:r>
              <a:rPr lang="en-US" dirty="0" smtClean="0"/>
              <a:t>...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600" dirty="0" smtClean="0">
                <a:solidFill>
                  <a:srgbClr val="0070C0"/>
                </a:solidFill>
              </a:rPr>
              <a:t/>
            </a:r>
            <a:br>
              <a:rPr lang="sr-Cyrl-RS" sz="3600" dirty="0" smtClean="0">
                <a:solidFill>
                  <a:srgbClr val="0070C0"/>
                </a:solidFill>
              </a:rPr>
            </a:br>
            <a:r>
              <a:rPr lang="sr-Cyrl-RS" sz="3600" dirty="0" smtClean="0">
                <a:solidFill>
                  <a:srgbClr val="0070C0"/>
                </a:solidFill>
              </a:rPr>
              <a:t>Асистивну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sr-Cyrl-RS" sz="3600" dirty="0" smtClean="0">
                <a:solidFill>
                  <a:srgbClr val="0070C0"/>
                </a:solidFill>
              </a:rPr>
              <a:t>технологију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sr-Cyrl-RS" sz="3600" dirty="0" smtClean="0">
                <a:solidFill>
                  <a:srgbClr val="0070C0"/>
                </a:solidFill>
              </a:rPr>
              <a:t>је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sr-Cyrl-RS" sz="3600" dirty="0" smtClean="0">
                <a:solidFill>
                  <a:srgbClr val="0070C0"/>
                </a:solidFill>
              </a:rPr>
              <a:t>најкорисније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sr-Cyrl-RS" sz="3600" dirty="0" smtClean="0">
                <a:solidFill>
                  <a:srgbClr val="0070C0"/>
                </a:solidFill>
              </a:rPr>
              <a:t>класификовати према задатку у чијем извршењу помаже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sr-Cyrl-RS" dirty="0" smtClean="0"/>
              <a:t>Стабилност, седење, покретљивост</a:t>
            </a:r>
            <a:endParaRPr lang="en-US" dirty="0"/>
          </a:p>
          <a:p>
            <a:pPr lvl="0"/>
            <a:r>
              <a:rPr lang="sr-Cyrl-RS" dirty="0" smtClean="0"/>
              <a:t>Радно место</a:t>
            </a:r>
            <a:endParaRPr lang="en-US" dirty="0"/>
          </a:p>
          <a:p>
            <a:pPr lvl="0"/>
            <a:r>
              <a:rPr lang="sr-Cyrl-RS" dirty="0" smtClean="0"/>
              <a:t>Комуникација </a:t>
            </a:r>
            <a:endParaRPr lang="en-US" dirty="0"/>
          </a:p>
          <a:p>
            <a:pPr lvl="0"/>
            <a:r>
              <a:rPr lang="sr-Cyrl-RS" dirty="0" smtClean="0"/>
              <a:t>Приступ рачунарима</a:t>
            </a:r>
            <a:endParaRPr lang="en-US" dirty="0"/>
          </a:p>
          <a:p>
            <a:pPr lvl="0"/>
            <a:r>
              <a:rPr lang="sr-Cyrl-RS" dirty="0" smtClean="0"/>
              <a:t>Моторни аспекти писања</a:t>
            </a:r>
            <a:endParaRPr lang="en-US" dirty="0"/>
          </a:p>
          <a:p>
            <a:pPr lvl="0"/>
            <a:r>
              <a:rPr lang="sr-Cyrl-RS" dirty="0" smtClean="0"/>
              <a:t>Писање текста</a:t>
            </a:r>
            <a:endParaRPr lang="en-US" dirty="0"/>
          </a:p>
          <a:p>
            <a:pPr lvl="0"/>
            <a:r>
              <a:rPr lang="sr-Cyrl-RS" dirty="0" smtClean="0"/>
              <a:t>Тешкоће у учењу </a:t>
            </a:r>
            <a:r>
              <a:rPr lang="en-US" dirty="0" smtClean="0"/>
              <a:t>– </a:t>
            </a:r>
            <a:r>
              <a:rPr lang="sr-Cyrl-RS" dirty="0" smtClean="0"/>
              <a:t>читање, математика</a:t>
            </a:r>
            <a:endParaRPr lang="en-US" dirty="0"/>
          </a:p>
          <a:p>
            <a:pPr lvl="0"/>
            <a:r>
              <a:rPr lang="sr-Cyrl-RS" dirty="0" smtClean="0"/>
              <a:t>Вид </a:t>
            </a:r>
            <a:r>
              <a:rPr lang="en-US" dirty="0" smtClean="0"/>
              <a:t> </a:t>
            </a:r>
            <a:endParaRPr lang="en-US" dirty="0"/>
          </a:p>
          <a:p>
            <a:pPr lvl="0"/>
            <a:r>
              <a:rPr lang="sr-Cyrl-RS" dirty="0" smtClean="0"/>
              <a:t>Слух </a:t>
            </a:r>
            <a:endParaRPr lang="en-US" dirty="0"/>
          </a:p>
          <a:p>
            <a:pPr lvl="0"/>
            <a:r>
              <a:rPr lang="sr-Cyrl-RS" dirty="0" smtClean="0"/>
              <a:t>Свакодневне животне активности и</a:t>
            </a:r>
            <a:r>
              <a:rPr lang="en-US" dirty="0" smtClean="0"/>
              <a:t> </a:t>
            </a:r>
            <a:r>
              <a:rPr lang="sr-Cyrl-RS" dirty="0" smtClean="0"/>
              <a:t>управљање апаратима</a:t>
            </a:r>
            <a:r>
              <a:rPr lang="en-US" dirty="0" smtClean="0"/>
              <a:t> </a:t>
            </a:r>
            <a:endParaRPr lang="en-US" dirty="0"/>
          </a:p>
          <a:p>
            <a:pPr lvl="0"/>
            <a:r>
              <a:rPr lang="sr-Cyrl-RS" dirty="0" smtClean="0"/>
              <a:t>Одмор и рекреација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18</a:t>
            </a:fld>
            <a:endParaRPr lang="en-US"/>
          </a:p>
        </p:txBody>
      </p:sp>
      <p:pic>
        <p:nvPicPr>
          <p:cNvPr id="5" name="Content Placeholder 4" descr="http://cdn2.hubspot.net/hub/1590267/hubfs/WhiteCane.jpg?t=1453681653483&amp;width=640&amp;height=427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447800"/>
            <a:ext cx="8077200" cy="4448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19</a:t>
            </a:fld>
            <a:endParaRPr lang="en-US"/>
          </a:p>
        </p:txBody>
      </p:sp>
      <p:pic>
        <p:nvPicPr>
          <p:cNvPr id="5" name="Content Placeholder 4" descr="http://res.cloudinary.com/hrscywv4p/image/upload/c_limit,f_auto,h_3000,q_90,w_1200/stairlift1_xkt6fr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2600" y="457200"/>
            <a:ext cx="5539581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RS" dirty="0" smtClean="0">
                <a:solidFill>
                  <a:srgbClr val="0070C0"/>
                </a:solidFill>
              </a:rPr>
              <a:t>Када је свако дете добродошло и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sr-Cyrl-RS" dirty="0" smtClean="0">
                <a:solidFill>
                  <a:srgbClr val="0070C0"/>
                </a:solidFill>
              </a:rPr>
              <a:t>прихваћено без обзира на своје способности или сметње</a:t>
            </a:r>
            <a:endParaRPr lang="en-US" dirty="0">
              <a:solidFill>
                <a:srgbClr val="0070C0"/>
              </a:solidFill>
            </a:endParaRPr>
          </a:p>
          <a:p>
            <a:pPr eaLnBrk="1" hangingPunct="1">
              <a:defRPr/>
            </a:pPr>
            <a:endParaRPr lang="en-US" dirty="0"/>
          </a:p>
        </p:txBody>
      </p:sp>
      <p:pic>
        <p:nvPicPr>
          <p:cNvPr id="4" name="Picture 3" descr="http://g3ict.org/design/js/tinymce/filemanager/userfiles/Image/UNIC%20Moscow%20Dec%2016%202010/Inclusion%281%2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1371600"/>
            <a:ext cx="45529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20</a:t>
            </a:fld>
            <a:endParaRPr lang="en-US"/>
          </a:p>
        </p:txBody>
      </p:sp>
      <p:pic>
        <p:nvPicPr>
          <p:cNvPr id="5" name="Content Placeholder 4" descr="http://img.tfd.com/cde/_ACCESS1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05000" y="685800"/>
            <a:ext cx="5029200" cy="5630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21</a:t>
            </a:fld>
            <a:endParaRPr lang="en-US"/>
          </a:p>
        </p:txBody>
      </p:sp>
      <p:pic>
        <p:nvPicPr>
          <p:cNvPr id="5" name="Content Placeholder 4" descr="http://www.at4learning.com/images/Evan_with_adapted_keyboard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295400"/>
            <a:ext cx="6000750" cy="415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22</a:t>
            </a:fld>
            <a:endParaRPr lang="en-US"/>
          </a:p>
        </p:txBody>
      </p:sp>
      <p:pic>
        <p:nvPicPr>
          <p:cNvPr id="5" name="Content Placeholder 4" descr="https://s-media-cache-ak0.pinimg.com/736x/50/69/ae/5069ae3bcd001b0708ae5a2e511d17b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838200"/>
            <a:ext cx="7543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23</a:t>
            </a:fld>
            <a:endParaRPr lang="en-US"/>
          </a:p>
        </p:txBody>
      </p:sp>
      <p:pic>
        <p:nvPicPr>
          <p:cNvPr id="5" name="Content Placeholder 4" descr="https://encrypted-tbn1.gstatic.com/images?q=tbn:ANd9GcSIb6w3UV-nHshh5f_CPHMY0-xz43zbmhBna0h-0Apv7zkxiKpC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2590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://www.unicit.cl/wp-content/uploads/2016/01/anagraphs_prototype-900x60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2514600"/>
            <a:ext cx="53911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24</a:t>
            </a:fld>
            <a:endParaRPr lang="en-US"/>
          </a:p>
        </p:txBody>
      </p:sp>
      <p:pic>
        <p:nvPicPr>
          <p:cNvPr id="5" name="Content Placeholder 4" descr="http://www.tcsea.org/uploads/4/2/8/6/42865129/1050356_orig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219200"/>
            <a:ext cx="6215063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25</a:t>
            </a:fld>
            <a:endParaRPr lang="en-US"/>
          </a:p>
        </p:txBody>
      </p:sp>
      <p:pic>
        <p:nvPicPr>
          <p:cNvPr id="5" name="Content Placeholder 4" descr="http://www.gpaea.org/documents/filelibrary/homepage_images/services/service_photos/assistive_tech_4DC34255B1A4D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143000"/>
            <a:ext cx="681741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26</a:t>
            </a:fld>
            <a:endParaRPr lang="en-US"/>
          </a:p>
        </p:txBody>
      </p:sp>
      <p:pic>
        <p:nvPicPr>
          <p:cNvPr id="5" name="Content Placeholder 4" descr="http://assistive-technology.co.uk/uploads/resized/uploads/images/whatisat-300x20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90600" y="1219200"/>
            <a:ext cx="34671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://assistivetechnologyinfo.wikispaces.com/file/view/Audio_Library/221849278/227x203/Audio_Library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743200"/>
            <a:ext cx="3505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27</a:t>
            </a:fld>
            <a:endParaRPr lang="en-US"/>
          </a:p>
        </p:txBody>
      </p:sp>
      <p:pic>
        <p:nvPicPr>
          <p:cNvPr id="5" name="Content Placeholder 4" descr="http://www.rehabmart.com/include-mt/img-resize.asp?path=/imagesfromrd/END-3037%20Wrist%20Talker.JPG&amp;width=450&amp;height=360&amp;product_name=Wrist%20Talker%20Assistive%20Technology%20Communicator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371600"/>
            <a:ext cx="55245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28</a:t>
            </a:fld>
            <a:endParaRPr lang="en-US"/>
          </a:p>
        </p:txBody>
      </p:sp>
      <p:pic>
        <p:nvPicPr>
          <p:cNvPr id="5" name="Content Placeholder 4" descr="http://shop.clarityproducts.com/media/ext/products/productimage-picture-jv35-amplified-telephone-with-talk-back-numbers-26_jpg_280x280_q8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066800"/>
            <a:ext cx="53721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29</a:t>
            </a:fld>
            <a:endParaRPr lang="en-US"/>
          </a:p>
        </p:txBody>
      </p:sp>
      <p:pic>
        <p:nvPicPr>
          <p:cNvPr id="5" name="Content Placeholder 4" descr="http://cdn.instructables.com/FFG/J20H/GHI9CUJK/FFGJ20HGHI9CUJK.MEDIUM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RS" dirty="0" smtClean="0">
                <a:solidFill>
                  <a:srgbClr val="0070C0"/>
                </a:solidFill>
              </a:rPr>
              <a:t>Инклузивно васпитање и образовање је став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76400"/>
            <a:ext cx="8540750" cy="46482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endParaRPr lang="sr-Cyrl-RS" dirty="0" smtClean="0"/>
          </a:p>
          <a:p>
            <a:pPr eaLnBrk="1" hangingPunct="1">
              <a:defRPr/>
            </a:pPr>
            <a:r>
              <a:rPr lang="sr-Cyrl-RS" dirty="0" smtClean="0"/>
              <a:t>То значи да су врата предшколских установа</a:t>
            </a:r>
            <a:r>
              <a:rPr lang="sr-Cyrl-RS" dirty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све активности отворене и приступаћне за свако дете</a:t>
            </a:r>
            <a:r>
              <a:rPr lang="en-US" dirty="0" smtClean="0"/>
              <a:t> </a:t>
            </a:r>
            <a:r>
              <a:rPr lang="sr-Cyrl-RS" dirty="0" smtClean="0"/>
              <a:t>и да сваком детету пружају могућност да буде укључено заједно саљ вршњацима који немају сметње</a:t>
            </a:r>
            <a:endParaRPr lang="en-US" dirty="0"/>
          </a:p>
          <a:p>
            <a:pPr eaLnBrk="1" hangingPunct="1">
              <a:defRPr/>
            </a:pPr>
            <a:r>
              <a:rPr lang="sr-Cyrl-RS" dirty="0" smtClean="0"/>
              <a:t>Фокус је на пружању подршке у учењу сваком детету коме је то потребно</a:t>
            </a:r>
            <a:endParaRPr lang="en-US" dirty="0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50925" y="4027488"/>
            <a:ext cx="7178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9222" name="Rectangle 6"/>
          <p:cNvSpPr>
            <a:spLocks noRot="1" noChangeArrowheads="1"/>
          </p:cNvSpPr>
          <p:nvPr/>
        </p:nvSpPr>
        <p:spPr bwMode="auto">
          <a:xfrm>
            <a:off x="228600" y="4114800"/>
            <a:ext cx="85407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 sz="36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 sz="36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RS" dirty="0" smtClean="0"/>
              <a:t>Инклузивно васпитање и образовање НИЈЕ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76400"/>
            <a:ext cx="8540750" cy="4495800"/>
          </a:xfrm>
        </p:spPr>
        <p:txBody>
          <a:bodyPr/>
          <a:lstStyle/>
          <a:p>
            <a:pPr eaLnBrk="1" hangingPunct="1">
              <a:defRPr/>
            </a:pPr>
            <a:r>
              <a:rPr lang="sr-Cyrl-RS" sz="2800" dirty="0" smtClean="0"/>
              <a:t>“Убацивање” деце са сметњама и инвалидитетом у редовне васпитне групе без подршке и сервиса који су им потребни даби били успешни</a:t>
            </a:r>
            <a:endParaRPr lang="en-US" sz="2800" dirty="0"/>
          </a:p>
          <a:p>
            <a:pPr eaLnBrk="1" hangingPunct="1">
              <a:defRPr/>
            </a:pPr>
            <a:r>
              <a:rPr lang="sr-Cyrl-RS" sz="2800" dirty="0" smtClean="0"/>
              <a:t>Укидање специјалног васпитања и образовања као нечега што је превазиђено</a:t>
            </a:r>
            <a:endParaRPr lang="en-US" sz="2800" dirty="0"/>
          </a:p>
          <a:p>
            <a:pPr eaLnBrk="1" hangingPunct="1">
              <a:defRPr/>
            </a:pPr>
            <a:r>
              <a:rPr lang="sr-Cyrl-RS" sz="2800" dirty="0" smtClean="0"/>
              <a:t>Угррожавање и жртвовање васпитања и образовања деце без сметњи у развоју да би се укључила деца са сметњама у развоју</a:t>
            </a:r>
            <a:endParaRPr lang="en-US" sz="2800" dirty="0"/>
          </a:p>
          <a:p>
            <a:pPr eaLnBrk="1" hangingPunct="1">
              <a:defRPr/>
            </a:pPr>
            <a:endParaRPr lang="en-US" sz="2800" dirty="0"/>
          </a:p>
        </p:txBody>
      </p:sp>
      <p:sp>
        <p:nvSpPr>
          <p:cNvPr id="11268" name="Rectangle 4"/>
          <p:cNvSpPr>
            <a:spLocks noRot="1" noChangeArrowheads="1"/>
          </p:cNvSpPr>
          <p:nvPr/>
        </p:nvSpPr>
        <p:spPr bwMode="auto">
          <a:xfrm>
            <a:off x="381000" y="3352800"/>
            <a:ext cx="85407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228600"/>
            <a:ext cx="8431213" cy="2057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RS" sz="4000" dirty="0" smtClean="0">
                <a:solidFill>
                  <a:srgbClr val="0070C0"/>
                </a:solidFill>
              </a:rPr>
              <a:t>Индивидуализована додатна подршка</a:t>
            </a:r>
            <a:r>
              <a:rPr lang="en-US" sz="4000" dirty="0" smtClean="0">
                <a:solidFill>
                  <a:srgbClr val="0070C0"/>
                </a:solidFill>
              </a:rPr>
              <a:t> </a:t>
            </a:r>
            <a:r>
              <a:rPr lang="sr-Cyrl-RS" sz="4000" dirty="0" smtClean="0">
                <a:solidFill>
                  <a:srgbClr val="0070C0"/>
                </a:solidFill>
              </a:rPr>
              <a:t>која се пружа деци са сметњама у развоју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16388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533400" y="2743200"/>
            <a:ext cx="3962400" cy="2133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sr-Cyrl-RS" dirty="0" smtClean="0"/>
          </a:p>
          <a:p>
            <a:pPr eaLnBrk="1" hangingPunct="1">
              <a:lnSpc>
                <a:spcPct val="90000"/>
              </a:lnSpc>
              <a:buClr>
                <a:srgbClr val="92D050"/>
              </a:buClr>
              <a:buFont typeface="Wingdings" pitchFamily="2" charset="2"/>
              <a:buChar char="§"/>
              <a:defRPr/>
            </a:pPr>
            <a:r>
              <a:rPr lang="en-US" dirty="0" smtClean="0"/>
              <a:t>Physical </a:t>
            </a:r>
            <a:r>
              <a:rPr lang="en-US" dirty="0"/>
              <a:t>therapy</a:t>
            </a:r>
          </a:p>
          <a:p>
            <a:pPr eaLnBrk="1" hangingPunct="1">
              <a:lnSpc>
                <a:spcPct val="90000"/>
              </a:lnSpc>
              <a:buClr>
                <a:srgbClr val="92D050"/>
              </a:buClr>
              <a:buFont typeface="Wingdings" pitchFamily="2" charset="2"/>
              <a:buChar char="§"/>
              <a:defRPr/>
            </a:pPr>
            <a:r>
              <a:rPr lang="en-US" dirty="0"/>
              <a:t>Curriculum adaptations</a:t>
            </a:r>
          </a:p>
          <a:p>
            <a:pPr eaLnBrk="1" hangingPunct="1">
              <a:lnSpc>
                <a:spcPct val="90000"/>
              </a:lnSpc>
              <a:buClr>
                <a:srgbClr val="92D050"/>
              </a:buClr>
              <a:buFont typeface="Wingdings" pitchFamily="2" charset="2"/>
              <a:buChar char="§"/>
              <a:defRPr/>
            </a:pPr>
            <a:r>
              <a:rPr lang="en-US" dirty="0"/>
              <a:t>Communication board</a:t>
            </a:r>
          </a:p>
        </p:txBody>
      </p:sp>
      <p:sp>
        <p:nvSpPr>
          <p:cNvPr id="16389" name="Rectangle 5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648200" y="2514600"/>
            <a:ext cx="4194175" cy="3048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rgbClr val="00B050"/>
              </a:buClr>
              <a:buFont typeface="Wingdings" pitchFamily="2" charset="2"/>
              <a:buChar char="q"/>
              <a:defRPr/>
            </a:pPr>
            <a:r>
              <a:rPr lang="sr-Cyrl-RS" dirty="0" smtClean="0"/>
              <a:t>Терапија говора</a:t>
            </a:r>
            <a:endParaRPr lang="en-US" dirty="0"/>
          </a:p>
          <a:p>
            <a:pPr eaLnBrk="1" hangingPunct="1">
              <a:lnSpc>
                <a:spcPct val="90000"/>
              </a:lnSpc>
              <a:buClr>
                <a:srgbClr val="00B050"/>
              </a:buClr>
              <a:buFont typeface="Wingdings" pitchFamily="2" charset="2"/>
              <a:buChar char="q"/>
              <a:defRPr/>
            </a:pPr>
            <a:r>
              <a:rPr lang="sr-Cyrl-RS" dirty="0" smtClean="0"/>
              <a:t>Језичка терапија</a:t>
            </a:r>
            <a:endParaRPr lang="en-US" dirty="0"/>
          </a:p>
          <a:p>
            <a:pPr eaLnBrk="1" hangingPunct="1">
              <a:lnSpc>
                <a:spcPct val="90000"/>
              </a:lnSpc>
              <a:buClr>
                <a:srgbClr val="00B050"/>
              </a:buClr>
              <a:buFont typeface="Wingdings" pitchFamily="2" charset="2"/>
              <a:buChar char="q"/>
              <a:defRPr/>
            </a:pPr>
            <a:r>
              <a:rPr lang="sr-Cyrl-RS" dirty="0" smtClean="0"/>
              <a:t>План унапређења понашања</a:t>
            </a:r>
            <a:endParaRPr lang="en-US" dirty="0"/>
          </a:p>
          <a:p>
            <a:pPr eaLnBrk="1" hangingPunct="1">
              <a:lnSpc>
                <a:spcPct val="90000"/>
              </a:lnSpc>
              <a:buClr>
                <a:srgbClr val="00B050"/>
              </a:buClr>
              <a:buFont typeface="Wingdings" pitchFamily="2" charset="2"/>
              <a:buChar char="q"/>
              <a:defRPr/>
            </a:pPr>
            <a:r>
              <a:rPr lang="sr-Cyrl-RS" dirty="0" smtClean="0"/>
              <a:t>Прилагођавање околини</a:t>
            </a:r>
            <a:endParaRPr lang="en-US" dirty="0"/>
          </a:p>
        </p:txBody>
      </p:sp>
      <p:sp>
        <p:nvSpPr>
          <p:cNvPr id="16390" name="Rectangle 6"/>
          <p:cNvSpPr>
            <a:spLocks noRot="1" noChangeArrowheads="1"/>
          </p:cNvSpPr>
          <p:nvPr/>
        </p:nvSpPr>
        <p:spPr bwMode="auto">
          <a:xfrm>
            <a:off x="533400" y="4800600"/>
            <a:ext cx="396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391" name="Rectangle 7"/>
          <p:cNvSpPr>
            <a:spLocks noRot="1" noChangeArrowheads="1"/>
          </p:cNvSpPr>
          <p:nvPr/>
        </p:nvSpPr>
        <p:spPr bwMode="auto">
          <a:xfrm>
            <a:off x="381000" y="5715000"/>
            <a:ext cx="3962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392" name="Rectangle 8"/>
          <p:cNvSpPr>
            <a:spLocks noRot="1" noChangeArrowheads="1"/>
          </p:cNvSpPr>
          <p:nvPr/>
        </p:nvSpPr>
        <p:spPr bwMode="auto">
          <a:xfrm>
            <a:off x="4800600" y="3657600"/>
            <a:ext cx="40417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393" name="Rectangle 9"/>
          <p:cNvSpPr>
            <a:spLocks noRot="1" noChangeArrowheads="1"/>
          </p:cNvSpPr>
          <p:nvPr/>
        </p:nvSpPr>
        <p:spPr bwMode="auto">
          <a:xfrm>
            <a:off x="4648200" y="5562600"/>
            <a:ext cx="4041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394" name="Rectangle 10"/>
          <p:cNvSpPr>
            <a:spLocks noRot="1" noChangeArrowheads="1"/>
          </p:cNvSpPr>
          <p:nvPr/>
        </p:nvSpPr>
        <p:spPr bwMode="auto">
          <a:xfrm>
            <a:off x="1676400" y="5638800"/>
            <a:ext cx="40417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228600"/>
            <a:ext cx="8510588" cy="1325563"/>
          </a:xfrm>
        </p:spPr>
        <p:txBody>
          <a:bodyPr/>
          <a:lstStyle/>
          <a:p>
            <a:pPr eaLnBrk="1" hangingPunct="1">
              <a:defRPr/>
            </a:pPr>
            <a:r>
              <a:rPr lang="sr-Cyrl-RS" sz="4800" dirty="0" smtClean="0">
                <a:solidFill>
                  <a:srgbClr val="0070C0"/>
                </a:solidFill>
              </a:rPr>
              <a:t>Како учимо?</a:t>
            </a:r>
            <a:endParaRPr lang="en-US" sz="4800" dirty="0">
              <a:solidFill>
                <a:srgbClr val="0070C0"/>
              </a:solidFill>
            </a:endParaRP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76400"/>
            <a:ext cx="8461375" cy="49530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Clr>
                <a:srgbClr val="00B050"/>
              </a:buClr>
              <a:buFont typeface="Wingdings" pitchFamily="2" charset="2"/>
              <a:buChar char="§"/>
              <a:defRPr/>
            </a:pPr>
            <a:r>
              <a:rPr lang="en-US" dirty="0"/>
              <a:t>10% </a:t>
            </a:r>
            <a:r>
              <a:rPr lang="sr-Cyrl-RS" dirty="0" smtClean="0"/>
              <a:t>од онога што прочитамо</a:t>
            </a:r>
            <a:endParaRPr lang="en-US" dirty="0"/>
          </a:p>
          <a:p>
            <a:pPr eaLnBrk="1" hangingPunct="1">
              <a:lnSpc>
                <a:spcPct val="120000"/>
              </a:lnSpc>
              <a:buClr>
                <a:srgbClr val="00B050"/>
              </a:buClr>
              <a:buFont typeface="Wingdings" pitchFamily="2" charset="2"/>
              <a:buChar char="§"/>
              <a:defRPr/>
            </a:pPr>
            <a:r>
              <a:rPr lang="en-US" dirty="0"/>
              <a:t>20% </a:t>
            </a:r>
            <a:r>
              <a:rPr lang="sr-Cyrl-RS" dirty="0" smtClean="0"/>
              <a:t>од онога што чујемо</a:t>
            </a:r>
            <a:endParaRPr lang="en-US" dirty="0"/>
          </a:p>
          <a:p>
            <a:pPr eaLnBrk="1" hangingPunct="1">
              <a:lnSpc>
                <a:spcPct val="120000"/>
              </a:lnSpc>
              <a:buClr>
                <a:srgbClr val="00B050"/>
              </a:buClr>
              <a:buFont typeface="Wingdings" pitchFamily="2" charset="2"/>
              <a:buChar char="§"/>
              <a:defRPr/>
            </a:pPr>
            <a:r>
              <a:rPr lang="en-US" dirty="0"/>
              <a:t>30% </a:t>
            </a:r>
            <a:r>
              <a:rPr lang="sr-Cyrl-RS" dirty="0" smtClean="0"/>
              <a:t>од онога што видимо</a:t>
            </a:r>
            <a:endParaRPr lang="en-US" dirty="0"/>
          </a:p>
          <a:p>
            <a:pPr eaLnBrk="1" hangingPunct="1">
              <a:lnSpc>
                <a:spcPct val="120000"/>
              </a:lnSpc>
              <a:buClr>
                <a:srgbClr val="00B050"/>
              </a:buClr>
              <a:buFont typeface="Wingdings" pitchFamily="2" charset="2"/>
              <a:buChar char="§"/>
              <a:defRPr/>
            </a:pPr>
            <a:r>
              <a:rPr lang="en-US" dirty="0"/>
              <a:t>50% </a:t>
            </a:r>
            <a:r>
              <a:rPr lang="sr-Cyrl-RS" dirty="0" smtClean="0"/>
              <a:t>од онога што чујемо и видимо</a:t>
            </a:r>
            <a:endParaRPr lang="en-US" dirty="0"/>
          </a:p>
          <a:p>
            <a:pPr eaLnBrk="1" hangingPunct="1">
              <a:lnSpc>
                <a:spcPct val="120000"/>
              </a:lnSpc>
              <a:buClr>
                <a:srgbClr val="00B050"/>
              </a:buClr>
              <a:buFont typeface="Wingdings" pitchFamily="2" charset="2"/>
              <a:buChar char="§"/>
              <a:defRPr/>
            </a:pPr>
            <a:r>
              <a:rPr lang="en-US" dirty="0"/>
              <a:t>70% </a:t>
            </a:r>
            <a:r>
              <a:rPr lang="sr-Cyrl-RS" dirty="0" smtClean="0"/>
              <a:t>од онога о чему дискутујемо</a:t>
            </a:r>
            <a:endParaRPr lang="en-US" dirty="0"/>
          </a:p>
          <a:p>
            <a:pPr eaLnBrk="1" hangingPunct="1">
              <a:lnSpc>
                <a:spcPct val="120000"/>
              </a:lnSpc>
              <a:buClr>
                <a:srgbClr val="00B050"/>
              </a:buClr>
              <a:buFont typeface="Wingdings" pitchFamily="2" charset="2"/>
              <a:buChar char="§"/>
              <a:defRPr/>
            </a:pPr>
            <a:r>
              <a:rPr lang="en-US" dirty="0">
                <a:solidFill>
                  <a:srgbClr val="002060"/>
                </a:solidFill>
              </a:rPr>
              <a:t>95% </a:t>
            </a:r>
            <a:r>
              <a:rPr lang="sr-Cyrl-RS" dirty="0" smtClean="0">
                <a:solidFill>
                  <a:srgbClr val="002060"/>
                </a:solidFill>
              </a:rPr>
              <a:t>од онога што подучавамо некога другог</a:t>
            </a:r>
            <a:endParaRPr lang="en-US" dirty="0">
              <a:solidFill>
                <a:srgbClr val="002060"/>
              </a:solidFill>
            </a:endParaRPr>
          </a:p>
          <a:p>
            <a:pPr lvl="4"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dirty="0"/>
              <a:t>                                                     </a:t>
            </a:r>
            <a:r>
              <a:rPr lang="sr-Cyrl-RS" dirty="0" smtClean="0"/>
              <a:t>Вилијам Гласер</a:t>
            </a:r>
            <a:endParaRPr lang="en-US" dirty="0"/>
          </a:p>
          <a:p>
            <a:pPr eaLnBrk="1" hangingPunct="1">
              <a:lnSpc>
                <a:spcPct val="90000"/>
              </a:lnSpc>
              <a:defRPr/>
            </a:pPr>
            <a:endParaRPr lang="en-US" dirty="0"/>
          </a:p>
          <a:p>
            <a:pPr eaLnBrk="1" hangingPunct="1">
              <a:defRPr/>
            </a:pPr>
            <a:endParaRPr lang="en-US" dirty="0"/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22533" name="Rectangle 5"/>
          <p:cNvSpPr>
            <a:spLocks noRot="1" noChangeArrowheads="1"/>
          </p:cNvSpPr>
          <p:nvPr/>
        </p:nvSpPr>
        <p:spPr bwMode="auto">
          <a:xfrm>
            <a:off x="304800" y="1981200"/>
            <a:ext cx="8540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535" name="Rectangle 7"/>
          <p:cNvSpPr>
            <a:spLocks noRot="1" noChangeArrowheads="1"/>
          </p:cNvSpPr>
          <p:nvPr/>
        </p:nvSpPr>
        <p:spPr bwMode="auto">
          <a:xfrm>
            <a:off x="304800" y="3657600"/>
            <a:ext cx="85407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536" name="Rectangle 8"/>
          <p:cNvSpPr>
            <a:spLocks noRot="1" noChangeArrowheads="1"/>
          </p:cNvSpPr>
          <p:nvPr/>
        </p:nvSpPr>
        <p:spPr bwMode="auto">
          <a:xfrm>
            <a:off x="304800" y="4038600"/>
            <a:ext cx="808355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537" name="Rectangle 9"/>
          <p:cNvSpPr>
            <a:spLocks noRot="1" noChangeArrowheads="1"/>
          </p:cNvSpPr>
          <p:nvPr/>
        </p:nvSpPr>
        <p:spPr bwMode="auto">
          <a:xfrm>
            <a:off x="304800" y="51816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Rot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Cyrl-RS" sz="4000" b="1" dirty="0" smtClean="0">
                <a:solidFill>
                  <a:srgbClr val="7030A0"/>
                </a:solidFill>
              </a:rPr>
              <a:t>Деца не могу да учествују у општем предшколском курикулуму, сем ако су у истој соби са другом децом која се васпитавају и образују према том курикулуму</a:t>
            </a:r>
            <a:endParaRPr lang="en-US" sz="4000" b="1" dirty="0">
              <a:solidFill>
                <a:srgbClr val="7030A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sz="4000" dirty="0" smtClean="0">
                <a:solidFill>
                  <a:srgbClr val="0070C0"/>
                </a:solidFill>
              </a:rPr>
              <a:t>Најмање рестриктивно окружење </a:t>
            </a:r>
            <a:r>
              <a:rPr lang="en-US" sz="4000" dirty="0" smtClean="0">
                <a:solidFill>
                  <a:srgbClr val="0070C0"/>
                </a:solidFill>
              </a:rPr>
              <a:t>(</a:t>
            </a:r>
            <a:r>
              <a:rPr lang="sr-Cyrl-RS" sz="4000" dirty="0" smtClean="0">
                <a:solidFill>
                  <a:srgbClr val="0070C0"/>
                </a:solidFill>
              </a:rPr>
              <a:t>НРО</a:t>
            </a:r>
            <a:r>
              <a:rPr lang="en-US" sz="4000" dirty="0" smtClean="0">
                <a:solidFill>
                  <a:srgbClr val="0070C0"/>
                </a:solidFill>
              </a:rPr>
              <a:t>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8917" name="Rectangle 5"/>
          <p:cNvSpPr>
            <a:spLocks noGrp="1" noRot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sz="2800" dirty="0"/>
              <a:t>   </a:t>
            </a:r>
            <a:r>
              <a:rPr lang="sr-Cyrl-RS" dirty="0" smtClean="0"/>
              <a:t>Описује најбоље могуће окружење за васпитање и образовање деце, без обзира да ли имају или не сметње у развоју</a:t>
            </a:r>
            <a:endParaRPr lang="en-US" dirty="0"/>
          </a:p>
          <a:p>
            <a:pPr eaLnBrk="1" hangingPunct="1">
              <a:defRPr/>
            </a:pP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439D46-9E21-456D-89DC-71268DCA91A2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7" name="Content Placeholder 6" descr="https://primarysite-prod-sorted.s3.amazonaws.com/boston-pioneers-free-school-academy/UploadedImage/2dad7d619d144e2293b375e36abf0396_1x1.jpe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86000" y="3657600"/>
            <a:ext cx="4487862" cy="2520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RS" sz="4800" dirty="0" smtClean="0">
                <a:solidFill>
                  <a:srgbClr val="0070C0"/>
                </a:solidFill>
              </a:rPr>
              <a:t>Принципи НРО</a:t>
            </a:r>
            <a:endParaRPr lang="en-US" sz="4800" dirty="0">
              <a:solidFill>
                <a:srgbClr val="0070C0"/>
              </a:solidFill>
            </a:endParaRPr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1447800"/>
            <a:ext cx="8305800" cy="4906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  <a:defRPr/>
            </a:pPr>
            <a:endParaRPr lang="sr-Cyrl-R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RS" dirty="0" smtClean="0"/>
              <a:t>Полази се од претпоставке да ће дете да буде у редовној васпитној групи</a:t>
            </a:r>
            <a:endParaRPr lang="en-US" dirty="0"/>
          </a:p>
          <a:p>
            <a:pPr eaLnBrk="1" hangingPunct="1">
              <a:lnSpc>
                <a:spcPct val="90000"/>
              </a:lnSpc>
              <a:defRPr/>
            </a:pPr>
            <a:r>
              <a:rPr lang="sr-Cyrl-RS" dirty="0" smtClean="0"/>
              <a:t>Ако није могуће да тако буде све време</a:t>
            </a:r>
            <a:r>
              <a:rPr lang="en-US" dirty="0" smtClean="0"/>
              <a:t>,</a:t>
            </a:r>
            <a:r>
              <a:rPr lang="sr-Cyrl-RS" dirty="0" smtClean="0"/>
              <a:t> дете </a:t>
            </a:r>
            <a:r>
              <a:rPr lang="en-US" dirty="0" smtClean="0"/>
              <a:t> </a:t>
            </a:r>
            <a:r>
              <a:rPr lang="sr-Cyrl-RS" dirty="0" smtClean="0"/>
              <a:t>део дана проводи на одређеним терапијама; то би требало да се догађа што је могуће ређе, односно само ондакада не постоји друга могућност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DBDD4-E699-40D5-9AB7-08CB05C7F03E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695</Words>
  <Application>Microsoft Office PowerPoint</Application>
  <PresentationFormat>On-screen Show (4:3)</PresentationFormat>
  <Paragraphs>113</Paragraphs>
  <Slides>29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Инклузивно васпитање и образовање</vt:lpstr>
      <vt:lpstr>Slide 2</vt:lpstr>
      <vt:lpstr>Инклузивно васпитање и образовање је став</vt:lpstr>
      <vt:lpstr>Инклузивно васпитање и образовање НИЈЕ:</vt:lpstr>
      <vt:lpstr>Индивидуализована додатна подршка која се пружа деци са сметњама у развоју</vt:lpstr>
      <vt:lpstr>Како учимо?</vt:lpstr>
      <vt:lpstr>Деца не могу да учествују у општем предшколском курикулуму, сем ако су у истој соби са другом децом која се васпитавају и образују према том курикулуму</vt:lpstr>
      <vt:lpstr>Најмање рестриктивно окружење (НРО)</vt:lpstr>
      <vt:lpstr>Принципи НРО</vt:lpstr>
      <vt:lpstr>Услови у радној соби</vt:lpstr>
      <vt:lpstr>Васпитач/ица </vt:lpstr>
      <vt:lpstr>Асистивна технологија</vt:lpstr>
      <vt:lpstr>Шта је асистивна технологија?</vt:lpstr>
      <vt:lpstr>Шта асистивна технологија обухвата?</vt:lpstr>
      <vt:lpstr>Користи од асистивне технологије</vt:lpstr>
      <vt:lpstr>Користи од асистивне технологије</vt:lpstr>
      <vt:lpstr> Асистивну технологију је најкорисније класификовати према задатку у чијем извршењу помаже 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Branka</dc:creator>
  <cp:lastModifiedBy>Branka</cp:lastModifiedBy>
  <cp:revision>42</cp:revision>
  <dcterms:created xsi:type="dcterms:W3CDTF">2016-03-26T17:00:12Z</dcterms:created>
  <dcterms:modified xsi:type="dcterms:W3CDTF">2016-03-26T23:20:28Z</dcterms:modified>
</cp:coreProperties>
</file>